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9"/>
  </p:notesMasterIdLst>
  <p:sldIdLst>
    <p:sldId id="256" r:id="rId2"/>
    <p:sldId id="258" r:id="rId3"/>
    <p:sldId id="278" r:id="rId4"/>
    <p:sldId id="271" r:id="rId5"/>
    <p:sldId id="282" r:id="rId6"/>
    <p:sldId id="305" r:id="rId7"/>
    <p:sldId id="306" r:id="rId8"/>
    <p:sldId id="307" r:id="rId9"/>
    <p:sldId id="272" r:id="rId10"/>
    <p:sldId id="283" r:id="rId11"/>
    <p:sldId id="308" r:id="rId12"/>
    <p:sldId id="309" r:id="rId13"/>
    <p:sldId id="310" r:id="rId14"/>
    <p:sldId id="311" r:id="rId15"/>
    <p:sldId id="314" r:id="rId16"/>
    <p:sldId id="312" r:id="rId17"/>
    <p:sldId id="313" r:id="rId18"/>
    <p:sldId id="325" r:id="rId19"/>
    <p:sldId id="324" r:id="rId20"/>
    <p:sldId id="322" r:id="rId21"/>
    <p:sldId id="323" r:id="rId22"/>
    <p:sldId id="315" r:id="rId23"/>
    <p:sldId id="316" r:id="rId24"/>
    <p:sldId id="317" r:id="rId25"/>
    <p:sldId id="318" r:id="rId26"/>
    <p:sldId id="319" r:id="rId27"/>
    <p:sldId id="320" r:id="rId28"/>
  </p:sldIdLst>
  <p:sldSz cx="9144000" cy="6858000" type="screen4x3"/>
  <p:notesSz cx="6858000" cy="9144000"/>
  <p:embeddedFontLst>
    <p:embeddedFont>
      <p:font typeface="Franklin Gothic" panose="020B060402020202020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Roboto Mono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 Condensed" panose="020B060402020202020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  <p:embeddedFont>
      <p:font typeface="Bebas Neue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p15="http://schemas.microsoft.com/office/powerpoint/2012/main" xmlns:go="http://customooxmlschemas.google.com/" roundtripDataSignature="AMtx7mjw9zgzrc7XLCPNiWnFvaswxTFPtg==" r:id="rId73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valdo alfredo Rodriguez Veas" initials="" lastIdx="3" clrIdx="0"/>
  <p:cmAuthor id="1" name="Sandra Olea" initials="SO" lastIdx="1" clrIdx="1">
    <p:extLst>
      <p:ext uri="{19B8F6BF-5375-455C-9EA6-DF929625EA0E}">
        <p15:presenceInfo xmlns:p15="http://schemas.microsoft.com/office/powerpoint/2012/main" userId="53491f2ffc4a85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9"/>
    <p:restoredTop sz="94631"/>
  </p:normalViewPr>
  <p:slideViewPr>
    <p:cSldViewPr snapToGrid="0" snapToObjects="1">
      <p:cViewPr varScale="1">
        <p:scale>
          <a:sx n="111" d="100"/>
          <a:sy n="111" d="100"/>
        </p:scale>
        <p:origin x="17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73" Type="http://customschemas.google.com/relationships/presentationmetadata" Target="metadata"/><Relationship Id="rId7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xmlns="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xmlns="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xmlns="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xmlns="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xmlns="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xmlns="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xmlns="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xmlns="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5">
  <p:cSld name="TITLE_3_6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6">
  <p:cSld name="TITLE_3_1_1">
    <p:bg>
      <p:bgPr>
        <a:solidFill>
          <a:schemeClr val="lt2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xmlns="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5" userDrawn="1">
  <p:cSld name="OBJECT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A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68D524C4-1F0A-4E44-A95B-72D8DB45E405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042199C9-DD4D-EB45-AFC1-D179EEED39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11BA7EF7-A1ED-2147-8386-4D991E939F0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6" userDrawn="1">
  <p:cSld name="OBJECT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lt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xmlns="" id="{F9F64A49-AA15-AD43-B19D-23A4EB8DE7D9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xmlns="" id="{C0378FBE-0A93-5149-B627-D48D44139B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xmlns="" id="{BA47B549-B97C-0241-A1C4-9A8B97970C78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79" r:id="rId6"/>
    <p:sldLayoutId id="2147483662" r:id="rId7"/>
    <p:sldLayoutId id="2147483664" r:id="rId8"/>
    <p:sldLayoutId id="2147483665" r:id="rId9"/>
    <p:sldLayoutId id="2147483678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DESARROLLO WEB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PGY3121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</p:spPr>
        <p:txBody>
          <a:bodyPr/>
          <a:lstStyle/>
          <a:p>
            <a:r>
              <a:rPr lang="es-ES_tradnl" dirty="0"/>
              <a:t>En la sección del head de la página podemos encontrar las siguientes etiquetas:</a:t>
            </a:r>
          </a:p>
          <a:p>
            <a:pPr marL="50800" indent="0">
              <a:buNone/>
            </a:pPr>
            <a:endParaRPr lang="es-ES_tradnl" dirty="0"/>
          </a:p>
          <a:p>
            <a:endParaRPr lang="es-ES_tradnl" dirty="0"/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ETIQUETAS MÁS COMUNES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xmlns="" id="{B4C2D7A1-7416-4D90-9FC9-8C52FDEEA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382882"/>
              </p:ext>
            </p:extLst>
          </p:nvPr>
        </p:nvGraphicFramePr>
        <p:xfrm>
          <a:off x="396536" y="2307346"/>
          <a:ext cx="8374602" cy="3408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87301">
                  <a:extLst>
                    <a:ext uri="{9D8B030D-6E8A-4147-A177-3AD203B41FA5}">
                      <a16:colId xmlns:a16="http://schemas.microsoft.com/office/drawing/2014/main" xmlns="" val="2706339603"/>
                    </a:ext>
                  </a:extLst>
                </a:gridCol>
                <a:gridCol w="4187301">
                  <a:extLst>
                    <a:ext uri="{9D8B030D-6E8A-4147-A177-3AD203B41FA5}">
                      <a16:colId xmlns:a16="http://schemas.microsoft.com/office/drawing/2014/main" xmlns="" val="3538789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Etiqueta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658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&lt;head&gt;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al información relativa al documento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845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title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el título del documento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042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&lt;base&gt;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una dirección por defecto para todos los enlaces de la página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39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&lt;link&gt;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la relación entre un documento y sus recursos externos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821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&lt;meta&gt;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los metadatos respecto al documento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133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&lt;script&gt;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un script del lado del cliente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77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style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Define información respecto a los estilos visuales del documento.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0177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62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95C8C4E-91D1-4E57-8E76-1811DE616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 sección del cuerpo de la página podemos encontrar las siguientes etiquetas, muchas de estas etiquetas no tienen formato gráfico y son sólo definiciones semánticas.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540AE37-5D01-4610-BB41-0683560D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55CC4065-43FA-45A8-B64C-485ED363E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99375"/>
              </p:ext>
            </p:extLst>
          </p:nvPr>
        </p:nvGraphicFramePr>
        <p:xfrm>
          <a:off x="384699" y="2528439"/>
          <a:ext cx="8374602" cy="3510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87301">
                  <a:extLst>
                    <a:ext uri="{9D8B030D-6E8A-4147-A177-3AD203B41FA5}">
                      <a16:colId xmlns:a16="http://schemas.microsoft.com/office/drawing/2014/main" xmlns="" val="2706339603"/>
                    </a:ext>
                  </a:extLst>
                </a:gridCol>
                <a:gridCol w="4187301">
                  <a:extLst>
                    <a:ext uri="{9D8B030D-6E8A-4147-A177-3AD203B41FA5}">
                      <a16:colId xmlns:a16="http://schemas.microsoft.com/office/drawing/2014/main" xmlns="" val="3538789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Etiqueta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Descripción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658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&lt;h1&gt; … &lt;h6&gt;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encabezado para la sección, los encabezados varían según orden de importancia, son 6 posibles.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845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&lt;p&gt;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párrafo de texto en el documento.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042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&lt;q&gt;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contenido con formato de cita.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39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abbr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texto como una abreviación.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18210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&lt;cite&gt;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contenido como una cita.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133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blockquote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contenido como una cita con formato de bloque.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7745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&lt;</a:t>
                      </a:r>
                      <a:r>
                        <a:rPr lang="es-CL" sz="1400" dirty="0" err="1"/>
                        <a:t>style</a:t>
                      </a:r>
                      <a:r>
                        <a:rPr lang="es-CL" sz="1400" dirty="0"/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información respecto a los estilos visuales del documento.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017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/>
                        <a:t>&lt;</a:t>
                      </a:r>
                      <a:r>
                        <a:rPr lang="es-ES" sz="1400" dirty="0" err="1"/>
                        <a:t>address</a:t>
                      </a:r>
                      <a:r>
                        <a:rPr lang="es-ES" sz="1400" dirty="0"/>
                        <a:t>&gt;</a:t>
                      </a:r>
                      <a:endParaRPr lang="es-CL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Define un contenido como una dirección de contacto.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181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50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4C8F73D2-9441-4817-829F-7C137D0770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crear enlaces o hipervínculos, se utiliza la etiqueta &lt;a&gt;</a:t>
            </a:r>
          </a:p>
          <a:p>
            <a:r>
              <a:rPr lang="es-ES" dirty="0"/>
              <a:t>El formato de la etiqueta es el siguiente: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dirty="0"/>
              <a:t>El atributo </a:t>
            </a:r>
            <a:r>
              <a:rPr lang="es-ES" b="1" dirty="0" err="1"/>
              <a:t>href</a:t>
            </a:r>
            <a:r>
              <a:rPr lang="es-ES" dirty="0"/>
              <a:t> tiene como valor una </a:t>
            </a:r>
            <a:r>
              <a:rPr lang="es-ES" b="1" dirty="0" err="1"/>
              <a:t>url</a:t>
            </a:r>
            <a:r>
              <a:rPr lang="es-ES" dirty="0"/>
              <a:t> que puede ser a un archivo en el mismo servidor, un archivo en otro servidor o un enlace a una sección dentro del mismo sección.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BD88D57-F085-4943-97A5-6C01264A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70B8F8F-5070-F946-A1D5-027914727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76" y="2269159"/>
            <a:ext cx="6388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45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68EB8586-D9E7-45F7-8E93-C7F43529B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poner imágenes en una página web, se utiliza la etiqueta </a:t>
            </a:r>
            <a:r>
              <a:rPr lang="es-ES" b="1" dirty="0"/>
              <a:t>&lt;</a:t>
            </a:r>
            <a:r>
              <a:rPr lang="es-ES" b="1" dirty="0" err="1"/>
              <a:t>img</a:t>
            </a:r>
            <a:r>
              <a:rPr lang="es-ES" b="1" dirty="0"/>
              <a:t>&gt;</a:t>
            </a:r>
          </a:p>
          <a:p>
            <a:r>
              <a:rPr lang="es-ES" dirty="0"/>
              <a:t> El formato de la etiqueta es el siguiente: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dirty="0"/>
              <a:t>El atributo </a:t>
            </a:r>
            <a:r>
              <a:rPr lang="es-ES" b="1" dirty="0" err="1"/>
              <a:t>src</a:t>
            </a:r>
            <a:r>
              <a:rPr lang="es-ES" dirty="0"/>
              <a:t> tiene asociado el valor de donde se encuentra la imagen, esta </a:t>
            </a:r>
            <a:r>
              <a:rPr lang="es-ES" b="1" dirty="0" err="1"/>
              <a:t>url</a:t>
            </a:r>
            <a:r>
              <a:rPr lang="es-ES" dirty="0"/>
              <a:t> puede ser en el mismo servidor o en otro.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r>
              <a:rPr lang="es-ES" dirty="0"/>
              <a:t>El atributo </a:t>
            </a:r>
            <a:r>
              <a:rPr lang="es-ES" b="1" dirty="0" err="1"/>
              <a:t>alt</a:t>
            </a:r>
            <a:r>
              <a:rPr lang="es-ES" dirty="0"/>
              <a:t> tiene asociado el valor de la descripción de la imagen.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450E5D5-FC9D-4120-A541-D29F6805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8EDE183-89C0-3E46-8511-B5D43F15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2584450"/>
            <a:ext cx="6197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94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FDC7A56C-40B0-40EF-9AD5-734BEB4BA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listas de elementos en HTML son de dos tipos Ordenadas y desordenadas.</a:t>
            </a:r>
          </a:p>
          <a:p>
            <a:r>
              <a:rPr lang="es-ES" dirty="0"/>
              <a:t>Las listas ordenadas se definen por la etiqueta &lt;</a:t>
            </a:r>
            <a:r>
              <a:rPr lang="es-ES" dirty="0" err="1"/>
              <a:t>ol</a:t>
            </a:r>
            <a:r>
              <a:rPr lang="es-ES" dirty="0"/>
              <a:t>&gt;</a:t>
            </a:r>
          </a:p>
          <a:p>
            <a:r>
              <a:rPr lang="es-ES" dirty="0"/>
              <a:t>Las listas desordenadas se definen por la etiqueta &lt;</a:t>
            </a:r>
            <a:r>
              <a:rPr lang="es-ES" dirty="0" err="1"/>
              <a:t>ul</a:t>
            </a:r>
            <a:r>
              <a:rPr lang="es-ES" dirty="0"/>
              <a:t>&gt;</a:t>
            </a:r>
          </a:p>
          <a:p>
            <a:r>
              <a:rPr lang="es-ES" dirty="0"/>
              <a:t>Los elementos dentro de una lista se definen por &lt;</a:t>
            </a:r>
            <a:r>
              <a:rPr lang="es-ES" dirty="0" err="1"/>
              <a:t>li</a:t>
            </a:r>
            <a:r>
              <a:rPr lang="es-ES" dirty="0"/>
              <a:t>&gt;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6B6AE8D-236D-4D6C-A2D7-3CDF19E96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2462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DF6E42C-D1F2-422A-9B78-6024396C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D8148C49-DFF1-43D8-A147-62FF1C3CBA73}"/>
              </a:ext>
            </a:extLst>
          </p:cNvPr>
          <p:cNvSpPr txBox="1"/>
          <p:nvPr/>
        </p:nvSpPr>
        <p:spPr>
          <a:xfrm>
            <a:off x="193538" y="1287262"/>
            <a:ext cx="3810290" cy="194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" sz="2400" dirty="0"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latin typeface="Consolas" panose="020B0609020204030204" pitchFamily="49" charset="0"/>
              </a:rPr>
              <a:t>ul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&gt;Perro&lt;/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&gt;Gato&lt;/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&gt;Conejo&lt;/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s-ES" sz="2400" dirty="0"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latin typeface="Consolas" panose="020B0609020204030204" pitchFamily="49" charset="0"/>
              </a:rPr>
              <a:t>ul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  <a:endParaRPr lang="es-CL" sz="2400" dirty="0">
              <a:latin typeface="Consolas" panose="020B0609020204030204" pitchFamily="49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463E3C16-3DDA-4D68-A93A-64AEB6D4C4D7}"/>
              </a:ext>
            </a:extLst>
          </p:cNvPr>
          <p:cNvSpPr txBox="1"/>
          <p:nvPr/>
        </p:nvSpPr>
        <p:spPr>
          <a:xfrm>
            <a:off x="5059084" y="1287262"/>
            <a:ext cx="3693111" cy="194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" sz="2400" dirty="0">
                <a:latin typeface="Consolas" panose="020B0609020204030204" pitchFamily="49" charset="0"/>
              </a:rPr>
              <a:t>&lt;</a:t>
            </a:r>
            <a:r>
              <a:rPr lang="es-ES" sz="2400" dirty="0" err="1">
                <a:latin typeface="Consolas" panose="020B0609020204030204" pitchFamily="49" charset="0"/>
              </a:rPr>
              <a:t>ol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&gt;Perro&lt;/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&gt;Gato&lt;/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	&lt;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&gt;Conejo&lt;/</a:t>
            </a:r>
            <a:r>
              <a:rPr lang="es-ES" sz="2400" dirty="0" err="1">
                <a:latin typeface="Consolas" panose="020B0609020204030204" pitchFamily="49" charset="0"/>
              </a:rPr>
              <a:t>li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s-ES" sz="2400" dirty="0">
                <a:latin typeface="Consolas" panose="020B0609020204030204" pitchFamily="49" charset="0"/>
              </a:rPr>
              <a:t>&lt;/</a:t>
            </a:r>
            <a:r>
              <a:rPr lang="es-ES" sz="2400" dirty="0" err="1">
                <a:latin typeface="Consolas" panose="020B0609020204030204" pitchFamily="49" charset="0"/>
              </a:rPr>
              <a:t>ol</a:t>
            </a:r>
            <a:r>
              <a:rPr lang="es-ES" sz="2400" dirty="0">
                <a:latin typeface="Consolas" panose="020B0609020204030204" pitchFamily="49" charset="0"/>
              </a:rPr>
              <a:t>&gt;</a:t>
            </a:r>
            <a:endParaRPr lang="es-CL" sz="2400" dirty="0">
              <a:latin typeface="Consolas" panose="020B0609020204030204" pitchFamily="49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42F6B438-3A31-48D3-9540-49D50F8B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8" y="3591804"/>
            <a:ext cx="2043635" cy="15069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26354DD8-FEB8-47BA-AE40-BF8FDCB39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84" y="3639906"/>
            <a:ext cx="1705700" cy="14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3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66EC3DA-B636-43CC-A52D-17E08989E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Las tablas simples se definen por un conjunto de etiquetas.</a:t>
            </a:r>
          </a:p>
          <a:p>
            <a:r>
              <a:rPr lang="es-ES" sz="2000" dirty="0"/>
              <a:t>La etiqueta &lt;table&gt; y &lt;/table&gt; definen el inicio y término de una tabla.</a:t>
            </a:r>
          </a:p>
          <a:p>
            <a:r>
              <a:rPr lang="es-ES" sz="2000" dirty="0"/>
              <a:t>La etiqueta &lt;</a:t>
            </a:r>
            <a:r>
              <a:rPr lang="es-ES" sz="2000" dirty="0" err="1"/>
              <a:t>tr</a:t>
            </a:r>
            <a:r>
              <a:rPr lang="es-ES" sz="2000" dirty="0"/>
              <a:t>&gt; y &lt;/</a:t>
            </a:r>
            <a:r>
              <a:rPr lang="es-ES" sz="2000" dirty="0" err="1"/>
              <a:t>tr</a:t>
            </a:r>
            <a:r>
              <a:rPr lang="es-ES" sz="2000" dirty="0"/>
              <a:t>&gt; definen el inicio y término de una fila.</a:t>
            </a:r>
            <a:endParaRPr lang="es-CL" sz="2000" dirty="0"/>
          </a:p>
          <a:p>
            <a:r>
              <a:rPr lang="es-CL" sz="2000" dirty="0"/>
              <a:t>La etiqueta </a:t>
            </a:r>
            <a:r>
              <a:rPr lang="es-ES" sz="2000" dirty="0"/>
              <a:t>&lt;</a:t>
            </a:r>
            <a:r>
              <a:rPr lang="es-ES" sz="2000" dirty="0" err="1"/>
              <a:t>td</a:t>
            </a:r>
            <a:r>
              <a:rPr lang="es-ES" sz="2000" dirty="0"/>
              <a:t>&gt; y &lt;/</a:t>
            </a:r>
            <a:r>
              <a:rPr lang="es-ES" sz="2000" dirty="0" err="1"/>
              <a:t>td</a:t>
            </a:r>
            <a:r>
              <a:rPr lang="es-ES" sz="2000" dirty="0"/>
              <a:t>&gt; definen inicio y término de una celda.</a:t>
            </a:r>
          </a:p>
          <a:p>
            <a:r>
              <a:rPr lang="es-CL" sz="2000" dirty="0"/>
              <a:t>La etiqueta </a:t>
            </a:r>
            <a:r>
              <a:rPr lang="es-ES" sz="2000" dirty="0"/>
              <a:t>&lt;</a:t>
            </a:r>
            <a:r>
              <a:rPr lang="es-ES" sz="2000" dirty="0" err="1"/>
              <a:t>th</a:t>
            </a:r>
            <a:r>
              <a:rPr lang="es-ES" sz="2000" dirty="0"/>
              <a:t>&gt; y &lt;/</a:t>
            </a:r>
            <a:r>
              <a:rPr lang="es-ES" sz="2000" dirty="0" err="1"/>
              <a:t>th</a:t>
            </a:r>
            <a:r>
              <a:rPr lang="es-ES" sz="2000" dirty="0"/>
              <a:t>&gt; definen inicio y término de una celda con formato de encabezado.</a:t>
            </a:r>
          </a:p>
          <a:p>
            <a:r>
              <a:rPr lang="es-ES" sz="2000" dirty="0"/>
              <a:t>La etiqueta &lt;</a:t>
            </a:r>
            <a:r>
              <a:rPr lang="es-ES" sz="2000" dirty="0" err="1"/>
              <a:t>caption</a:t>
            </a:r>
            <a:r>
              <a:rPr lang="es-ES" sz="2000" dirty="0"/>
              <a:t>&gt; y &lt;/</a:t>
            </a:r>
            <a:r>
              <a:rPr lang="es-ES" sz="2000" dirty="0" err="1"/>
              <a:t>caption</a:t>
            </a:r>
            <a:r>
              <a:rPr lang="es-ES" sz="2000" dirty="0"/>
              <a:t>&gt; definen el inicio y término de un título asociado a la tabla</a:t>
            </a:r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6C744FD-ACA2-448A-A93B-C7E087B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3B47477-7695-514C-81DD-77A0337F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172" y="4426000"/>
            <a:ext cx="4889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4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42A3B994-0345-4772-89D1-A8F6CD182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Así el código de una tabla podría ser el  siguiente:</a:t>
            </a:r>
          </a:p>
          <a:p>
            <a:pPr marL="50800" indent="0">
              <a:buNone/>
            </a:pPr>
            <a:endParaRPr lang="es-ES" dirty="0"/>
          </a:p>
          <a:p>
            <a:pPr marL="50800" indent="0">
              <a:buNone/>
            </a:pP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BE3CE401-AA2A-480E-89A6-5C1D31DC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53588ED5-74EA-D448-ABC8-DACC97FA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8" y="1955800"/>
            <a:ext cx="3683000" cy="4165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17B949C-A784-A14D-9543-E41A47EF3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63" y="2730500"/>
            <a:ext cx="2705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4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166EC3DA-B636-43CC-A52D-17E08989E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025725"/>
            <a:ext cx="8555700" cy="5137800"/>
          </a:xfrm>
        </p:spPr>
        <p:txBody>
          <a:bodyPr/>
          <a:lstStyle/>
          <a:p>
            <a:r>
              <a:rPr lang="es-ES" sz="2000" dirty="0"/>
              <a:t>Las tablas estructuras o más complejas requieren dividirse en encabezado, cuerpo y pie de tabla </a:t>
            </a:r>
          </a:p>
          <a:p>
            <a:endParaRPr lang="es-ES" dirty="0"/>
          </a:p>
          <a:p>
            <a:endParaRPr lang="es-CL" sz="20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6C744FD-ACA2-448A-A93B-C7E087B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AB22377-F104-4749-AF9E-13257279F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42" y="2391052"/>
            <a:ext cx="4904608" cy="17966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FBB34651-1E10-4A46-8B39-241A54795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00" y="1838726"/>
            <a:ext cx="3231854" cy="461177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F40494A6-EF99-C742-ACBE-D9298492ED63}"/>
              </a:ext>
            </a:extLst>
          </p:cNvPr>
          <p:cNvSpPr/>
          <p:nvPr/>
        </p:nvSpPr>
        <p:spPr>
          <a:xfrm>
            <a:off x="4277850" y="452363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Los comentarios de código en HTML se definen utilizando el siguiente formato:</a:t>
            </a:r>
          </a:p>
          <a:p>
            <a:endParaRPr lang="es-ES" dirty="0"/>
          </a:p>
          <a:p>
            <a:pPr marL="50800" indent="0" algn="ctr">
              <a:buNone/>
            </a:pPr>
            <a:r>
              <a:rPr lang="es-CL" b="1" dirty="0">
                <a:latin typeface="Consolas" panose="020B0609020204030204" pitchFamily="49" charset="0"/>
              </a:rPr>
              <a:t>&lt;!--Este es un comentario en HTML --&gt;</a:t>
            </a:r>
          </a:p>
        </p:txBody>
      </p:sp>
    </p:spTree>
    <p:extLst>
      <p:ext uri="{BB962C8B-B14F-4D97-AF65-F5344CB8AC3E}">
        <p14:creationId xmlns:p14="http://schemas.microsoft.com/office/powerpoint/2010/main" val="269984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7CC93246-446D-4D25-AF92-EC9EA0A3C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Existe una etiqueta que se utiliza mucho para definir un separador de secciones dentro de la página y es la etiqueta &lt;</a:t>
            </a:r>
            <a:r>
              <a:rPr lang="es-ES" dirty="0" err="1"/>
              <a:t>div</a:t>
            </a:r>
            <a:r>
              <a:rPr lang="es-ES" dirty="0"/>
              <a:t>&gt; contenido &lt;/</a:t>
            </a:r>
            <a:r>
              <a:rPr lang="es-ES" dirty="0" err="1"/>
              <a:t>div</a:t>
            </a:r>
            <a:r>
              <a:rPr lang="es-ES" dirty="0"/>
              <a:t>&gt;</a:t>
            </a:r>
          </a:p>
          <a:p>
            <a:endParaRPr lang="es-ES" dirty="0"/>
          </a:p>
          <a:p>
            <a:r>
              <a:rPr lang="es-ES" dirty="0"/>
              <a:t>Esta etiqueta de la misma forma que las etiquetas semánticas tiene por objetivo definir que el contenido está separado o dentro de una división.</a:t>
            </a:r>
          </a:p>
          <a:p>
            <a:endParaRPr lang="es-ES" dirty="0"/>
          </a:p>
          <a:p>
            <a:r>
              <a:rPr lang="es-ES" dirty="0"/>
              <a:t>No tiene estilo predefinido, sólo sirve para crear una división semántica de contenido.</a:t>
            </a:r>
          </a:p>
          <a:p>
            <a:endParaRPr lang="es-ES" dirty="0"/>
          </a:p>
          <a:p>
            <a:r>
              <a:rPr lang="es-ES" dirty="0"/>
              <a:t>Será muy útil cuando se apliquen estilos visuales y de comportamiento sobre ella.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F9C875E5-AF2B-4CEE-A08B-DEC86367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302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 Y TECNOLOGÍAS WEB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6BA59E4F-5A45-4DFC-A5F4-A283647ED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Existe un conjunto de etiquetas llamadas Etiquetas Semánticas.</a:t>
            </a:r>
          </a:p>
          <a:p>
            <a:endParaRPr lang="es-ES" dirty="0"/>
          </a:p>
          <a:p>
            <a:r>
              <a:rPr lang="es-ES" dirty="0"/>
              <a:t>Se llaman semánticas porque asignan un significado al contenido.</a:t>
            </a:r>
          </a:p>
          <a:p>
            <a:endParaRPr lang="es-ES" dirty="0"/>
          </a:p>
          <a:p>
            <a:r>
              <a:rPr lang="es-ES" dirty="0"/>
              <a:t>NO tienen un estilo definido, sólo se trata de su significado, por ejemplo, todas las barras de navegación o menús deberían estar encerradas en la etiqueta &lt;</a:t>
            </a:r>
            <a:r>
              <a:rPr lang="es-ES" dirty="0" err="1"/>
              <a:t>nav</a:t>
            </a:r>
            <a:r>
              <a:rPr lang="es-ES" dirty="0"/>
              <a:t>&gt; &lt;/</a:t>
            </a:r>
            <a:r>
              <a:rPr lang="es-ES" dirty="0" err="1"/>
              <a:t>nav</a:t>
            </a:r>
            <a:r>
              <a:rPr lang="es-ES" dirty="0"/>
              <a:t>&gt; la cual le dará significado.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643C0120-2A5F-478D-BFCC-E178AC03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ETIQUETAS MÁS COMUNES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0435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E72B3F4E-73B5-49C1-917B-72729E1C5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 es un ejemplo de un conjunto de etiquetas semánticas.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Al definirlas dentro de un documento no definen ningún estilo, sólo le dan significado a lo que contienen.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B08EFAD-A233-46E2-9B8F-0D93CFAA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ETIQUETAS MÁS COMUNES</a:t>
            </a:r>
            <a:endParaRPr lang="es-CL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F2C13CD-1311-4A87-880E-3E38549B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49" y="1913045"/>
            <a:ext cx="30575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8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2942022-C6DC-4F03-B572-50D86518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73684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4675486-0140-4D3C-AFAC-CD38FEFA5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Puedes ver como trabajar con visual </a:t>
            </a:r>
            <a:r>
              <a:rPr lang="es-ES" dirty="0" err="1"/>
              <a:t>code</a:t>
            </a:r>
            <a:r>
              <a:rPr lang="es-ES" dirty="0"/>
              <a:t> mediante el siguiente video de apoyo. </a:t>
            </a:r>
          </a:p>
          <a:p>
            <a:endParaRPr lang="es-ES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961B0D9D-5814-49C4-BCC0-AD5189F4C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6F28EFC6-9036-4658-B257-1FFBB260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929" y="2663173"/>
            <a:ext cx="2955236" cy="29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02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9B30D744-915A-41A1-988F-FD0B1151E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Crea un nuevo archivo usando </a:t>
            </a:r>
            <a:r>
              <a:rPr lang="es-ES" dirty="0" err="1"/>
              <a:t>Ctrl+n</a:t>
            </a:r>
            <a:r>
              <a:rPr lang="es-ES" dirty="0"/>
              <a:t> o desde el menú </a:t>
            </a:r>
            <a:r>
              <a:rPr lang="es-ES" dirty="0" err="1"/>
              <a:t>file</a:t>
            </a:r>
            <a:r>
              <a:rPr lang="es-ES" dirty="0" err="1">
                <a:sym typeface="Wingdings" panose="05000000000000000000" pitchFamily="2" charset="2"/>
              </a:rPr>
              <a:t>new</a:t>
            </a:r>
            <a:r>
              <a:rPr lang="es-ES" dirty="0">
                <a:sym typeface="Wingdings" panose="05000000000000000000" pitchFamily="2" charset="2"/>
              </a:rPr>
              <a:t> file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0FFC9AC4-F378-4756-BB9E-6EFE9C13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9D954E2-79E7-4FBD-B8DD-6FCBA0D8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388" y="2171689"/>
            <a:ext cx="2867425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08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2EE4BD65-3B18-4F65-89F4-B687D539E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Luego de que crees el archivo, guárdalo inmediatamente, ve al </a:t>
            </a:r>
            <a:r>
              <a:rPr lang="es-CL" dirty="0" err="1"/>
              <a:t>file</a:t>
            </a:r>
            <a:r>
              <a:rPr lang="es-CL" dirty="0" err="1">
                <a:sym typeface="Wingdings" panose="05000000000000000000" pitchFamily="2" charset="2"/>
              </a:rPr>
              <a:t>Save</a:t>
            </a:r>
            <a:r>
              <a:rPr lang="es-CL" dirty="0">
                <a:sym typeface="Wingdings" panose="05000000000000000000" pitchFamily="2" charset="2"/>
              </a:rPr>
              <a:t> As o </a:t>
            </a:r>
            <a:r>
              <a:rPr lang="es-CL" dirty="0" err="1">
                <a:sym typeface="Wingdings" panose="05000000000000000000" pitchFamily="2" charset="2"/>
              </a:rPr>
              <a:t>Crtl+Shift+S</a:t>
            </a:r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endParaRPr lang="es-CL" dirty="0">
              <a:sym typeface="Wingdings" panose="05000000000000000000" pitchFamily="2" charset="2"/>
            </a:endParaRPr>
          </a:p>
          <a:p>
            <a:r>
              <a:rPr lang="es-CL" dirty="0">
                <a:sym typeface="Wingdings" panose="05000000000000000000" pitchFamily="2" charset="2"/>
              </a:rPr>
              <a:t>Guarda el archivo como index.html, de esta forma VS </a:t>
            </a:r>
            <a:r>
              <a:rPr lang="es-CL" dirty="0" err="1">
                <a:sym typeface="Wingdings" panose="05000000000000000000" pitchFamily="2" charset="2"/>
              </a:rPr>
              <a:t>Code</a:t>
            </a:r>
            <a:r>
              <a:rPr lang="es-CL" dirty="0">
                <a:sym typeface="Wingdings" panose="05000000000000000000" pitchFamily="2" charset="2"/>
              </a:rPr>
              <a:t> activará el </a:t>
            </a:r>
            <a:r>
              <a:rPr lang="es-CL" dirty="0" err="1">
                <a:sym typeface="Wingdings" panose="05000000000000000000" pitchFamily="2" charset="2"/>
              </a:rPr>
              <a:t>IntelliSense</a:t>
            </a:r>
            <a:r>
              <a:rPr lang="es-CL" dirty="0">
                <a:sym typeface="Wingdings" panose="05000000000000000000" pitchFamily="2" charset="2"/>
              </a:rPr>
              <a:t> para HTML5 y te dará las recomendaciones correspondientes.</a:t>
            </a:r>
            <a:endParaRPr lang="es-CL" dirty="0"/>
          </a:p>
          <a:p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08EF6F6A-6673-42DB-A143-16059AC8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8E2DCD7-174D-4F01-BCA4-1A9F90DA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282" y="2229742"/>
            <a:ext cx="2474772" cy="27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4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3B45C12B-4F7F-4F62-AD9A-D80CAB3B4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Ahora escribe el siguiente código: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Y luego guarda el archivo.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8F56372F-490A-4A4F-A8C1-50A56EF6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3B5C81A-08AF-478D-8A89-91BE7DBD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073" y="1860889"/>
            <a:ext cx="3983854" cy="30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4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BD749EA5-ECD8-4BE0-9A51-CAF6B6799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Luego desde el directorio donde guardaste el archivo has doble clic sobre el y se abrirá con el navegador para que puedas ver el resultado.</a:t>
            </a:r>
            <a:endParaRPr lang="es-CL" dirty="0"/>
          </a:p>
          <a:p>
            <a:endParaRPr lang="es-CL" dirty="0"/>
          </a:p>
          <a:p>
            <a:r>
              <a:rPr lang="es-CL" dirty="0"/>
              <a:t>Sin cerrar el navegador modifica el archivo index.html, guarda el resultado (</a:t>
            </a:r>
            <a:r>
              <a:rPr lang="es-CL" dirty="0" err="1"/>
              <a:t>Ctrl+S</a:t>
            </a:r>
            <a:r>
              <a:rPr lang="es-CL" dirty="0"/>
              <a:t>) y ve al navegador, presiona F5 y tu página se recargará.</a:t>
            </a:r>
          </a:p>
          <a:p>
            <a:endParaRPr lang="es-CL" dirty="0"/>
          </a:p>
          <a:p>
            <a:r>
              <a:rPr lang="es-CL" dirty="0"/>
              <a:t>Ve agregando y probando más etiquetas en tu documento.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2976878-5922-4FAE-98C2-58F615F8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 POCO DE CÓDIGO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8382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SESIÓN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Estructura de un documento HTML5.</a:t>
            </a:r>
          </a:p>
          <a:p>
            <a:r>
              <a:rPr lang="es-ES_tradnl" dirty="0"/>
              <a:t>Etiquetas más comunes.</a:t>
            </a:r>
          </a:p>
          <a:p>
            <a:pPr marL="50800" indent="0">
              <a:buNone/>
            </a:pPr>
            <a:endParaRPr lang="es-ES_tradnl" dirty="0"/>
          </a:p>
          <a:p>
            <a:endParaRPr lang="es-ES_tradnl" dirty="0"/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75" y="3476150"/>
            <a:ext cx="5995800" cy="2223314"/>
          </a:xfrm>
        </p:spPr>
        <p:txBody>
          <a:bodyPr/>
          <a:lstStyle/>
          <a:p>
            <a:r>
              <a:rPr lang="es-ES_tradnl" dirty="0"/>
              <a:t>ESTRUCTURA DE UN DOCUMENTO HTML5</a:t>
            </a:r>
          </a:p>
        </p:txBody>
      </p:sp>
    </p:spTree>
    <p:extLst>
      <p:ext uri="{BB962C8B-B14F-4D97-AF65-F5344CB8AC3E}">
        <p14:creationId xmlns:p14="http://schemas.microsoft.com/office/powerpoint/2010/main" val="178020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</p:spPr>
        <p:txBody>
          <a:bodyPr/>
          <a:lstStyle/>
          <a:p>
            <a:r>
              <a:rPr lang="es-ES_tradnl" dirty="0"/>
              <a:t>La estructura de un documento HTML5 establece un nodo o etiqueta principal que es la etiqueta &lt;</a:t>
            </a:r>
            <a:r>
              <a:rPr lang="es-ES_tradnl" dirty="0" err="1"/>
              <a:t>html</a:t>
            </a:r>
            <a:r>
              <a:rPr lang="es-ES_tradnl" dirty="0"/>
              <a:t>&gt; y &lt;/</a:t>
            </a:r>
            <a:r>
              <a:rPr lang="es-ES_tradnl" dirty="0" err="1"/>
              <a:t>html</a:t>
            </a:r>
            <a:r>
              <a:rPr lang="es-ES_tradnl" dirty="0"/>
              <a:t>&gt;</a:t>
            </a:r>
          </a:p>
          <a:p>
            <a:endParaRPr lang="es-ES_tradnl" dirty="0"/>
          </a:p>
          <a:p>
            <a:r>
              <a:rPr lang="es-ES_tradnl" dirty="0"/>
              <a:t>Antes de este nodo principal es necesario definir el </a:t>
            </a:r>
            <a:r>
              <a:rPr lang="es-ES_tradnl" dirty="0" err="1"/>
              <a:t>doctype</a:t>
            </a:r>
            <a:r>
              <a:rPr lang="es-ES_tradnl" dirty="0"/>
              <a:t> del documento  para que el navegador entienda de que tipo de documento vamos a trabajar.</a:t>
            </a:r>
          </a:p>
          <a:p>
            <a:endParaRPr lang="es-ES_tradnl" dirty="0"/>
          </a:p>
          <a:p>
            <a:r>
              <a:rPr lang="es-ES_tradnl" dirty="0"/>
              <a:t>La definición del documento por lo tanto queda de la siguiente forma:</a:t>
            </a: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ESTRUCTURA DE UN DOCUMENTO HTML5</a:t>
            </a:r>
          </a:p>
        </p:txBody>
      </p:sp>
    </p:spTree>
    <p:extLst>
      <p:ext uri="{BB962C8B-B14F-4D97-AF65-F5344CB8AC3E}">
        <p14:creationId xmlns:p14="http://schemas.microsoft.com/office/powerpoint/2010/main" val="158166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EAE9D3D2-AE5C-41B4-8E3C-CD8A98512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1911" y="1813403"/>
            <a:ext cx="5720177" cy="4028103"/>
          </a:xfrm>
        </p:spPr>
        <p:txBody>
          <a:bodyPr/>
          <a:lstStyle/>
          <a:p>
            <a:pPr marL="50800" indent="0">
              <a:buNone/>
            </a:pPr>
            <a:r>
              <a:rPr lang="es-ES" sz="4800" dirty="0">
                <a:latin typeface="Consolas" panose="020B0609020204030204" pitchFamily="49" charset="0"/>
              </a:rPr>
              <a:t>&lt;!DOCTYPE </a:t>
            </a:r>
            <a:r>
              <a:rPr lang="es-ES" sz="4800" dirty="0" err="1">
                <a:latin typeface="Consolas" panose="020B0609020204030204" pitchFamily="49" charset="0"/>
              </a:rPr>
              <a:t>html</a:t>
            </a:r>
            <a:r>
              <a:rPr lang="es-ES" sz="4800" dirty="0">
                <a:latin typeface="Consolas" panose="020B0609020204030204" pitchFamily="49" charset="0"/>
              </a:rPr>
              <a:t>&gt;</a:t>
            </a:r>
          </a:p>
          <a:p>
            <a:pPr marL="50800" indent="0">
              <a:buNone/>
            </a:pPr>
            <a:r>
              <a:rPr lang="es-ES" sz="4800" dirty="0">
                <a:latin typeface="Consolas" panose="020B0609020204030204" pitchFamily="49" charset="0"/>
              </a:rPr>
              <a:t>&lt;</a:t>
            </a:r>
            <a:r>
              <a:rPr lang="es-ES" sz="4800" dirty="0" err="1">
                <a:latin typeface="Consolas" panose="020B0609020204030204" pitchFamily="49" charset="0"/>
              </a:rPr>
              <a:t>html</a:t>
            </a:r>
            <a:r>
              <a:rPr lang="es-ES" sz="4800" dirty="0">
                <a:latin typeface="Consolas" panose="020B0609020204030204" pitchFamily="49" charset="0"/>
              </a:rPr>
              <a:t>&gt;</a:t>
            </a:r>
          </a:p>
          <a:p>
            <a:pPr marL="50800" indent="0">
              <a:buNone/>
            </a:pPr>
            <a:endParaRPr lang="es-ES" sz="4800" dirty="0">
              <a:latin typeface="Consolas" panose="020B0609020204030204" pitchFamily="49" charset="0"/>
            </a:endParaRPr>
          </a:p>
          <a:p>
            <a:pPr marL="50800" indent="0">
              <a:buNone/>
            </a:pPr>
            <a:r>
              <a:rPr lang="es-ES" sz="4800" dirty="0">
                <a:latin typeface="Consolas" panose="020B0609020204030204" pitchFamily="49" charset="0"/>
              </a:rPr>
              <a:t>&lt;/</a:t>
            </a:r>
            <a:r>
              <a:rPr lang="es-ES" sz="4800" dirty="0" err="1">
                <a:latin typeface="Consolas" panose="020B0609020204030204" pitchFamily="49" charset="0"/>
              </a:rPr>
              <a:t>html</a:t>
            </a:r>
            <a:r>
              <a:rPr lang="es-ES" sz="4800" dirty="0">
                <a:latin typeface="Consolas" panose="020B0609020204030204" pitchFamily="49" charset="0"/>
              </a:rPr>
              <a:t>&gt;</a:t>
            </a:r>
            <a:endParaRPr lang="es-CL" sz="48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F472891A-F576-4B4E-96A3-739D20C5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 DOCUMENTO HTML5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544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9357290A-03F1-4D60-9D1E-9CD08FC51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Una vez que el documento está definido, existen 2 secciones más que debemos crear, el encabezado y el cuerpo.</a:t>
            </a:r>
          </a:p>
          <a:p>
            <a:endParaRPr lang="es-ES" dirty="0"/>
          </a:p>
          <a:p>
            <a:r>
              <a:rPr lang="es-ES" dirty="0"/>
              <a:t>El encabezado contiene una serie de etiquetas asociadas a metadatos de la página, por ejemplo el título, set de caracteres, autor, palabras claves, etc.</a:t>
            </a:r>
          </a:p>
          <a:p>
            <a:endParaRPr lang="es-ES" dirty="0"/>
          </a:p>
          <a:p>
            <a:r>
              <a:rPr lang="es-ES" dirty="0"/>
              <a:t>El cuerpo de la página, contiene un conjunto de etiquetas que se aplican a contenido que es visible en el documento.</a:t>
            </a:r>
            <a:endParaRPr lang="es-C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F38B335-0C85-492B-9D1E-B8D52DEA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 DOCUMENTO HTML5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0336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239DC397-551E-47DC-9F24-EFCA6D49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 DOCUMENTO HTML5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7C579D8A-9353-AB42-861E-90BCB22B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1121465"/>
            <a:ext cx="6705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9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48035E2-9379-2346-A89D-675F58C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ETIQUETAS MÁS COMUNES.</a:t>
            </a:r>
          </a:p>
        </p:txBody>
      </p:sp>
    </p:spTree>
    <p:extLst>
      <p:ext uri="{BB962C8B-B14F-4D97-AF65-F5344CB8AC3E}">
        <p14:creationId xmlns:p14="http://schemas.microsoft.com/office/powerpoint/2010/main" val="2474575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1136</Words>
  <Application>Microsoft Office PowerPoint</Application>
  <PresentationFormat>Presentación en pantalla (4:3)</PresentationFormat>
  <Paragraphs>181</Paragraphs>
  <Slides>27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7" baseType="lpstr">
      <vt:lpstr>Franklin Gothic</vt:lpstr>
      <vt:lpstr>Consolas</vt:lpstr>
      <vt:lpstr>Roboto Mono</vt:lpstr>
      <vt:lpstr>Calibri</vt:lpstr>
      <vt:lpstr>Roboto Condensed</vt:lpstr>
      <vt:lpstr>Roboto</vt:lpstr>
      <vt:lpstr>Wingdings</vt:lpstr>
      <vt:lpstr>Bebas Neue</vt:lpstr>
      <vt:lpstr>Arial</vt:lpstr>
      <vt:lpstr>Tema de Office</vt:lpstr>
      <vt:lpstr>DESARROLLO WEB</vt:lpstr>
      <vt:lpstr>HTML Y TECNOLOGÍAS WEB</vt:lpstr>
      <vt:lpstr>EN ESTA SESIÓN</vt:lpstr>
      <vt:lpstr>ESTRUCTURA DE UN DOCUMENTO HTML5</vt:lpstr>
      <vt:lpstr>ESTRUCTURA DE UN DOCUMENTO HTML5</vt:lpstr>
      <vt:lpstr>ESTRUCTURA DE UN DOCUMENTO HTML5</vt:lpstr>
      <vt:lpstr>ESTRUCTURA DE UN DOCUMENTO HTML5</vt:lpstr>
      <vt:lpstr>ESTRUCTURA DE UN DOCUMENTO HTML5</vt:lpstr>
      <vt:lpstr>ETIQUETAS MÁS COMUNES.</vt:lpstr>
      <vt:lpstr>ETIQUETAS MÁS COMUNES</vt:lpstr>
      <vt:lpstr>ETIQUETAS MÁS COMUNES</vt:lpstr>
      <vt:lpstr>ETIQUETAS MÁS COMUNES</vt:lpstr>
      <vt:lpstr>ETIQUETAS MÁS COMUNES</vt:lpstr>
      <vt:lpstr>ETIQUETAS MÁS COMUNES.</vt:lpstr>
      <vt:lpstr>ETIQUETAS MÁS COMUNES</vt:lpstr>
      <vt:lpstr>ETIQUETAS MÁS COMUNES</vt:lpstr>
      <vt:lpstr>ETIQUETAS MÁS COMUNES</vt:lpstr>
      <vt:lpstr>ETIQUETAS MÁS COMUNES</vt:lpstr>
      <vt:lpstr>ETIQUETAS MÁS COMUNES</vt:lpstr>
      <vt:lpstr>ETIQUETAS MÁS COMUNES</vt:lpstr>
      <vt:lpstr>ETIQUETAS MÁS COMUNES</vt:lpstr>
      <vt:lpstr>UN POCO DE CÓDIGO</vt:lpstr>
      <vt:lpstr>UN POCO DE CÓDIGO</vt:lpstr>
      <vt:lpstr>UN POCO DE CÓDIGO</vt:lpstr>
      <vt:lpstr>UN POCO DE CÓDIGO</vt:lpstr>
      <vt:lpstr>UN POCO DE CÓDIGO</vt:lpstr>
      <vt:lpstr>UN POCO DE CÓDIGO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cp:lastModifiedBy>Manuela Jimenez A.</cp:lastModifiedBy>
  <cp:revision>84</cp:revision>
  <dcterms:modified xsi:type="dcterms:W3CDTF">2020-06-19T18:20:19Z</dcterms:modified>
</cp:coreProperties>
</file>